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291" y="-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_________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l-GR"/>
  <c:chart>
    <c:title>
      <c:tx>
        <c:rich>
          <a:bodyPr/>
          <a:lstStyle/>
          <a:p>
            <a:pPr>
              <a:defRPr/>
            </a:pPr>
            <a:r>
              <a:rPr lang="el-GR" dirty="0" smtClean="0"/>
              <a:t>ΒΑΡΥΤΗΤΑ</a:t>
            </a:r>
            <a:endParaRPr lang="el-GR" dirty="0"/>
          </a:p>
        </c:rich>
      </c:tx>
      <c:layout/>
    </c:title>
    <c:plotArea>
      <c:layout/>
      <c:pieChart>
        <c:varyColors val="1"/>
        <c:ser>
          <c:idx val="0"/>
          <c:order val="0"/>
          <c:tx>
            <c:strRef>
              <c:f>Φύλλο1!$B$1</c:f>
              <c:strCache>
                <c:ptCount val="1"/>
                <c:pt idx="0">
                  <c:v>Πωλήσεις</c:v>
                </c:pt>
              </c:strCache>
            </c:strRef>
          </c:tx>
          <c:dLbls>
            <c:dLbl>
              <c:idx val="0"/>
              <c:layout>
                <c:manualLayout>
                  <c:x val="-0.20198016914552355"/>
                  <c:y val="-6.0915212961307912E-2"/>
                </c:manualLayout>
              </c:layout>
              <c:tx>
                <c:rich>
                  <a:bodyPr/>
                  <a:lstStyle/>
                  <a:p>
                    <a:r>
                      <a:rPr lang="el-GR" dirty="0" smtClean="0">
                        <a:solidFill>
                          <a:schemeClr val="tx2">
                            <a:lumMod val="75000"/>
                          </a:schemeClr>
                        </a:solidFill>
                      </a:rPr>
                      <a:t>ΜΕΤΑΚΙΝΗΣΕΙΣ</a:t>
                    </a:r>
                    <a:endParaRPr lang="el-GR" dirty="0">
                      <a:solidFill>
                        <a:schemeClr val="tx2">
                          <a:lumMod val="75000"/>
                        </a:schemeClr>
                      </a:solidFill>
                    </a:endParaRPr>
                  </a:p>
                </c:rich>
              </c:tx>
              <c:showCatName val="1"/>
            </c:dLbl>
            <c:dLbl>
              <c:idx val="1"/>
              <c:layout/>
              <c:tx>
                <c:rich>
                  <a:bodyPr/>
                  <a:lstStyle/>
                  <a:p>
                    <a:r>
                      <a:rPr lang="el-GR" sz="1400" baseline="0" dirty="0" smtClean="0">
                        <a:solidFill>
                          <a:schemeClr val="accent1">
                            <a:lumMod val="60000"/>
                            <a:lumOff val="40000"/>
                          </a:schemeClr>
                        </a:solidFill>
                      </a:rPr>
                      <a:t>ΥΔΡΟΗΛΕΚΤΡΙΣΜΟΣ </a:t>
                    </a:r>
                    <a:endParaRPr lang="el-GR" sz="1400" dirty="0">
                      <a:solidFill>
                        <a:schemeClr val="accent1">
                          <a:lumMod val="60000"/>
                          <a:lumOff val="40000"/>
                        </a:schemeClr>
                      </a:solidFill>
                    </a:endParaRPr>
                  </a:p>
                </c:rich>
              </c:tx>
              <c:showCatName val="1"/>
            </c:dLbl>
            <c:dLbl>
              <c:idx val="2"/>
              <c:layout>
                <c:manualLayout>
                  <c:x val="9.4896835812190147E-2"/>
                  <c:y val="0.12654920068944445"/>
                </c:manualLayout>
              </c:layout>
              <c:tx>
                <c:rich>
                  <a:bodyPr/>
                  <a:lstStyle/>
                  <a:p>
                    <a:r>
                      <a:rPr lang="el-GR" dirty="0" smtClean="0"/>
                      <a:t> </a:t>
                    </a:r>
                    <a:r>
                      <a:rPr lang="el-GR" sz="1200" dirty="0" smtClean="0">
                        <a:solidFill>
                          <a:schemeClr val="bg2">
                            <a:lumMod val="25000"/>
                          </a:schemeClr>
                        </a:solidFill>
                      </a:rPr>
                      <a:t>ΕΚΚΡΕΜΕΣ</a:t>
                    </a:r>
                    <a:endParaRPr lang="el-GR" sz="1200" dirty="0">
                      <a:solidFill>
                        <a:schemeClr val="bg2">
                          <a:lumMod val="25000"/>
                        </a:schemeClr>
                      </a:solidFill>
                    </a:endParaRPr>
                  </a:p>
                </c:rich>
              </c:tx>
              <c:showCatName val="1"/>
            </c:dLbl>
            <c:dLbl>
              <c:idx val="3"/>
              <c:layout>
                <c:manualLayout>
                  <c:x val="0.1024390006804705"/>
                  <c:y val="0.13503579238274815"/>
                </c:manualLayout>
              </c:layout>
              <c:tx>
                <c:rich>
                  <a:bodyPr/>
                  <a:lstStyle/>
                  <a:p>
                    <a:r>
                      <a:rPr lang="el-GR" sz="1100" dirty="0" smtClean="0">
                        <a:solidFill>
                          <a:schemeClr val="tx2">
                            <a:lumMod val="50000"/>
                          </a:schemeClr>
                        </a:solidFill>
                      </a:rPr>
                      <a:t>ΕΠΙΣΤΗΜΟΝΙΚΕΣ</a:t>
                    </a:r>
                    <a:r>
                      <a:rPr lang="el-GR" sz="1100" baseline="0" dirty="0" smtClean="0">
                        <a:solidFill>
                          <a:schemeClr val="tx2">
                            <a:lumMod val="50000"/>
                          </a:schemeClr>
                        </a:solidFill>
                      </a:rPr>
                      <a:t> ΕΡΕΥΝΕΣ ΣΤΟ ΔΙΑΣΤΗΜΑ</a:t>
                    </a:r>
                    <a:endParaRPr lang="en-US" sz="1100" dirty="0">
                      <a:solidFill>
                        <a:schemeClr val="tx2">
                          <a:lumMod val="50000"/>
                        </a:schemeClr>
                      </a:solidFill>
                    </a:endParaRPr>
                  </a:p>
                </c:rich>
              </c:tx>
              <c:showVal val="1"/>
            </c:dLbl>
            <c:showCatName val="1"/>
            <c:showLeaderLines val="1"/>
          </c:dLbls>
          <c:cat>
            <c:strRef>
              <c:f>Φύλλο1!$A$2:$A$5</c:f>
              <c:strCache>
                <c:ptCount val="4"/>
                <c:pt idx="0">
                  <c:v>1ο Τρ.</c:v>
                </c:pt>
                <c:pt idx="1">
                  <c:v>2ο Τρ.</c:v>
                </c:pt>
                <c:pt idx="2">
                  <c:v>3ο Τρ.</c:v>
                </c:pt>
                <c:pt idx="3">
                  <c:v>4ο Τρ.</c:v>
                </c:pt>
              </c:strCache>
            </c:strRef>
          </c:cat>
          <c:val>
            <c:numRef>
              <c:f>Φύλλο1!$B$2:$B$5</c:f>
              <c:numCache>
                <c:formatCode>General</c:formatCode>
                <c:ptCount val="4"/>
                <c:pt idx="0">
                  <c:v>8.2000000000000011</c:v>
                </c:pt>
                <c:pt idx="1">
                  <c:v>3.2</c:v>
                </c:pt>
                <c:pt idx="2">
                  <c:v>1.4</c:v>
                </c:pt>
                <c:pt idx="3">
                  <c:v>1.2</c:v>
                </c:pt>
              </c:numCache>
            </c:numRef>
          </c:val>
        </c:ser>
        <c:dLbls>
          <c:showCatName val="1"/>
        </c:dLbls>
        <c:firstSliceAng val="0"/>
      </c:pieChart>
    </c:plotArea>
    <c:plotVisOnly val="1"/>
  </c:chart>
  <c:txPr>
    <a:bodyPr/>
    <a:lstStyle/>
    <a:p>
      <a:pPr>
        <a:defRPr sz="1800"/>
      </a:pPr>
      <a:endParaRPr lang="el-GR"/>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E777C0-8F42-4A68-B6F1-B46AF5CE62CB}" type="datetimeFigureOut">
              <a:rPr lang="el-GR" smtClean="0"/>
              <a:pPr/>
              <a:t>24/4/2018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EE6DA1-66C7-493E-9C8B-1FF381397A68}"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Κάντε κλικ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a:xfrm flipH="1" flipV="1">
            <a:off x="1571604" y="5312108"/>
            <a:ext cx="71438" cy="45719"/>
          </a:xfrm>
          <a:prstGeom prst="rect">
            <a:avLst/>
          </a:prstGeom>
        </p:spPr>
        <p:txBody>
          <a:bodyPr/>
          <a:lstStyle/>
          <a:p>
            <a:fld id="{445F62DB-102D-4BD1-9396-EEFCE738D231}" type="datetime1">
              <a:rPr lang="el-GR" smtClean="0"/>
              <a:pPr/>
              <a:t>24/4/2018</a:t>
            </a:fld>
            <a:endParaRPr lang="el-GR"/>
          </a:p>
        </p:txBody>
      </p:sp>
      <p:sp>
        <p:nvSpPr>
          <p:cNvPr id="5" name="4 - Θέση υποσέλιδου"/>
          <p:cNvSpPr>
            <a:spLocks noGrp="1"/>
          </p:cNvSpPr>
          <p:nvPr>
            <p:ph type="ftr" sz="quarter" idx="11"/>
          </p:nvPr>
        </p:nvSpPr>
        <p:spPr/>
        <p:txBody>
          <a:bodyPr/>
          <a:lstStyle/>
          <a:p>
            <a:r>
              <a:rPr lang="el-GR" smtClean="0"/>
              <a:t>Η ΒΑΡΥΤΗΤΑ</a:t>
            </a:r>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advTm="20000">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a:xfrm flipH="1" flipV="1">
            <a:off x="1571604" y="5312108"/>
            <a:ext cx="71438" cy="45719"/>
          </a:xfrm>
          <a:prstGeom prst="rect">
            <a:avLst/>
          </a:prstGeom>
        </p:spPr>
        <p:txBody>
          <a:bodyPr/>
          <a:lstStyle/>
          <a:p>
            <a:fld id="{EA5CD33F-CE28-4DEC-ACFF-3E2F6034439D}" type="datetime1">
              <a:rPr lang="el-GR" smtClean="0"/>
              <a:pPr/>
              <a:t>24/4/2018</a:t>
            </a:fld>
            <a:endParaRPr lang="el-GR"/>
          </a:p>
        </p:txBody>
      </p:sp>
      <p:sp>
        <p:nvSpPr>
          <p:cNvPr id="5" name="4 - Θέση υποσέλιδου"/>
          <p:cNvSpPr>
            <a:spLocks noGrp="1"/>
          </p:cNvSpPr>
          <p:nvPr>
            <p:ph type="ftr" sz="quarter" idx="11"/>
          </p:nvPr>
        </p:nvSpPr>
        <p:spPr/>
        <p:txBody>
          <a:bodyPr/>
          <a:lstStyle/>
          <a:p>
            <a:r>
              <a:rPr lang="el-GR" smtClean="0"/>
              <a:t>Η ΒΑΡΥΤΗΤΑ</a:t>
            </a:r>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advTm="20000">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Κάντε κλικ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a:xfrm flipH="1" flipV="1">
            <a:off x="1571604" y="5312108"/>
            <a:ext cx="71438" cy="45719"/>
          </a:xfrm>
          <a:prstGeom prst="rect">
            <a:avLst/>
          </a:prstGeom>
        </p:spPr>
        <p:txBody>
          <a:bodyPr/>
          <a:lstStyle/>
          <a:p>
            <a:fld id="{D5EB9E4C-9FB3-4655-882B-E4E0F9AC5920}" type="datetime1">
              <a:rPr lang="el-GR" smtClean="0"/>
              <a:pPr/>
              <a:t>24/4/2018</a:t>
            </a:fld>
            <a:endParaRPr lang="el-GR"/>
          </a:p>
        </p:txBody>
      </p:sp>
      <p:sp>
        <p:nvSpPr>
          <p:cNvPr id="5" name="4 - Θέση υποσέλιδου"/>
          <p:cNvSpPr>
            <a:spLocks noGrp="1"/>
          </p:cNvSpPr>
          <p:nvPr>
            <p:ph type="ftr" sz="quarter" idx="11"/>
          </p:nvPr>
        </p:nvSpPr>
        <p:spPr/>
        <p:txBody>
          <a:bodyPr/>
          <a:lstStyle/>
          <a:p>
            <a:r>
              <a:rPr lang="el-GR" smtClean="0"/>
              <a:t>Η ΒΑΡΥΤΗΤΑ</a:t>
            </a:r>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advTm="20000">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a:xfrm flipH="1" flipV="1">
            <a:off x="1571604" y="5312108"/>
            <a:ext cx="71438" cy="45719"/>
          </a:xfrm>
          <a:prstGeom prst="rect">
            <a:avLst/>
          </a:prstGeom>
        </p:spPr>
        <p:txBody>
          <a:bodyPr/>
          <a:lstStyle/>
          <a:p>
            <a:fld id="{B104DF77-3898-4E52-991F-5C9BDB7D2F3C}" type="datetime1">
              <a:rPr lang="el-GR" smtClean="0"/>
              <a:pPr/>
              <a:t>24/4/2018</a:t>
            </a:fld>
            <a:endParaRPr lang="el-GR"/>
          </a:p>
        </p:txBody>
      </p:sp>
      <p:sp>
        <p:nvSpPr>
          <p:cNvPr id="5" name="4 - Θέση υποσέλιδου"/>
          <p:cNvSpPr>
            <a:spLocks noGrp="1"/>
          </p:cNvSpPr>
          <p:nvPr>
            <p:ph type="ftr" sz="quarter" idx="11"/>
          </p:nvPr>
        </p:nvSpPr>
        <p:spPr/>
        <p:txBody>
          <a:bodyPr/>
          <a:lstStyle/>
          <a:p>
            <a:r>
              <a:rPr lang="el-GR" smtClean="0"/>
              <a:t>Η ΒΑΡΥΤΗΤΑ</a:t>
            </a:r>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advTm="20000">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Κάντε κλικ για να επεξεργαστείτε τα στυλ κειμένου του υποδείγματος</a:t>
            </a:r>
          </a:p>
        </p:txBody>
      </p:sp>
      <p:sp>
        <p:nvSpPr>
          <p:cNvPr id="4" name="3 - Θέση ημερομηνίας"/>
          <p:cNvSpPr>
            <a:spLocks noGrp="1"/>
          </p:cNvSpPr>
          <p:nvPr>
            <p:ph type="dt" sz="half" idx="10"/>
          </p:nvPr>
        </p:nvSpPr>
        <p:spPr>
          <a:xfrm flipH="1" flipV="1">
            <a:off x="1571604" y="5312108"/>
            <a:ext cx="71438" cy="45719"/>
          </a:xfrm>
          <a:prstGeom prst="rect">
            <a:avLst/>
          </a:prstGeom>
        </p:spPr>
        <p:txBody>
          <a:bodyPr/>
          <a:lstStyle/>
          <a:p>
            <a:fld id="{EB5BBC5E-EDC7-4F40-A69D-2EBDD489F269}" type="datetime1">
              <a:rPr lang="el-GR" smtClean="0"/>
              <a:pPr/>
              <a:t>24/4/2018</a:t>
            </a:fld>
            <a:endParaRPr lang="el-GR"/>
          </a:p>
        </p:txBody>
      </p:sp>
      <p:sp>
        <p:nvSpPr>
          <p:cNvPr id="5" name="4 - Θέση υποσέλιδου"/>
          <p:cNvSpPr>
            <a:spLocks noGrp="1"/>
          </p:cNvSpPr>
          <p:nvPr>
            <p:ph type="ftr" sz="quarter" idx="11"/>
          </p:nvPr>
        </p:nvSpPr>
        <p:spPr/>
        <p:txBody>
          <a:bodyPr/>
          <a:lstStyle/>
          <a:p>
            <a:r>
              <a:rPr lang="el-GR" smtClean="0"/>
              <a:t>Η ΒΑΡΥΤΗΤΑ</a:t>
            </a:r>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advTm="20000">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a:xfrm flipH="1" flipV="1">
            <a:off x="1571604" y="5312108"/>
            <a:ext cx="71438" cy="45719"/>
          </a:xfrm>
          <a:prstGeom prst="rect">
            <a:avLst/>
          </a:prstGeom>
        </p:spPr>
        <p:txBody>
          <a:bodyPr/>
          <a:lstStyle/>
          <a:p>
            <a:fld id="{2966AAF8-81AE-4BDF-99D0-BB47D4C50D92}" type="datetime1">
              <a:rPr lang="el-GR" smtClean="0"/>
              <a:pPr/>
              <a:t>24/4/2018</a:t>
            </a:fld>
            <a:endParaRPr lang="el-GR"/>
          </a:p>
        </p:txBody>
      </p:sp>
      <p:sp>
        <p:nvSpPr>
          <p:cNvPr id="6" name="5 - Θέση υποσέλιδου"/>
          <p:cNvSpPr>
            <a:spLocks noGrp="1"/>
          </p:cNvSpPr>
          <p:nvPr>
            <p:ph type="ftr" sz="quarter" idx="11"/>
          </p:nvPr>
        </p:nvSpPr>
        <p:spPr/>
        <p:txBody>
          <a:bodyPr/>
          <a:lstStyle/>
          <a:p>
            <a:r>
              <a:rPr lang="el-GR" smtClean="0"/>
              <a:t>Η ΒΑΡΥΤΗΤΑ</a:t>
            </a:r>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advTm="20000">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Κάντε κλικ για να επεξεργαστείτε τα στυλ κειμένου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Κάντε κλικ για να επεξεργαστείτε τα στυλ κειμένου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a:xfrm flipH="1" flipV="1">
            <a:off x="1571604" y="5312108"/>
            <a:ext cx="71438" cy="45719"/>
          </a:xfrm>
          <a:prstGeom prst="rect">
            <a:avLst/>
          </a:prstGeom>
        </p:spPr>
        <p:txBody>
          <a:bodyPr/>
          <a:lstStyle/>
          <a:p>
            <a:fld id="{36DB7456-3112-409E-B458-D0401F30A943}" type="datetime1">
              <a:rPr lang="el-GR" smtClean="0"/>
              <a:pPr/>
              <a:t>24/4/2018</a:t>
            </a:fld>
            <a:endParaRPr lang="el-GR"/>
          </a:p>
        </p:txBody>
      </p:sp>
      <p:sp>
        <p:nvSpPr>
          <p:cNvPr id="8" name="7 - Θέση υποσέλιδου"/>
          <p:cNvSpPr>
            <a:spLocks noGrp="1"/>
          </p:cNvSpPr>
          <p:nvPr>
            <p:ph type="ftr" sz="quarter" idx="11"/>
          </p:nvPr>
        </p:nvSpPr>
        <p:spPr/>
        <p:txBody>
          <a:bodyPr/>
          <a:lstStyle/>
          <a:p>
            <a:r>
              <a:rPr lang="el-GR" smtClean="0"/>
              <a:t>Η ΒΑΡΥΤΗΤΑ</a:t>
            </a:r>
            <a:endParaRPr lang="el-GR"/>
          </a:p>
        </p:txBody>
      </p:sp>
      <p:sp>
        <p:nvSpPr>
          <p:cNvPr id="9" name="8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advTm="20000">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ημερομηνίας"/>
          <p:cNvSpPr>
            <a:spLocks noGrp="1"/>
          </p:cNvSpPr>
          <p:nvPr>
            <p:ph type="dt" sz="half" idx="10"/>
          </p:nvPr>
        </p:nvSpPr>
        <p:spPr>
          <a:xfrm flipH="1" flipV="1">
            <a:off x="1571604" y="5312108"/>
            <a:ext cx="71438" cy="45719"/>
          </a:xfrm>
          <a:prstGeom prst="rect">
            <a:avLst/>
          </a:prstGeom>
        </p:spPr>
        <p:txBody>
          <a:bodyPr/>
          <a:lstStyle/>
          <a:p>
            <a:fld id="{365906E7-6542-46BF-930C-263CB1C6C2AE}" type="datetime1">
              <a:rPr lang="el-GR" smtClean="0"/>
              <a:pPr/>
              <a:t>24/4/2018</a:t>
            </a:fld>
            <a:endParaRPr lang="el-GR"/>
          </a:p>
        </p:txBody>
      </p:sp>
      <p:sp>
        <p:nvSpPr>
          <p:cNvPr id="4" name="3 - Θέση υποσέλιδου"/>
          <p:cNvSpPr>
            <a:spLocks noGrp="1"/>
          </p:cNvSpPr>
          <p:nvPr>
            <p:ph type="ftr" sz="quarter" idx="11"/>
          </p:nvPr>
        </p:nvSpPr>
        <p:spPr/>
        <p:txBody>
          <a:bodyPr/>
          <a:lstStyle/>
          <a:p>
            <a:r>
              <a:rPr lang="el-GR" smtClean="0"/>
              <a:t>Η ΒΑΡΥΤΗΤΑ</a:t>
            </a:r>
            <a:endParaRPr lang="el-GR"/>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advTm="20000">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a:xfrm flipH="1" flipV="1">
            <a:off x="1571604" y="5312108"/>
            <a:ext cx="71438" cy="45719"/>
          </a:xfrm>
          <a:prstGeom prst="rect">
            <a:avLst/>
          </a:prstGeom>
        </p:spPr>
        <p:txBody>
          <a:bodyPr/>
          <a:lstStyle/>
          <a:p>
            <a:fld id="{FA3BD442-3850-4E08-AB1F-DB3F1E461A22}" type="datetime1">
              <a:rPr lang="el-GR" smtClean="0"/>
              <a:pPr/>
              <a:t>24/4/2018</a:t>
            </a:fld>
            <a:endParaRPr lang="el-GR"/>
          </a:p>
        </p:txBody>
      </p:sp>
      <p:sp>
        <p:nvSpPr>
          <p:cNvPr id="3" name="2 - Θέση υποσέλιδου"/>
          <p:cNvSpPr>
            <a:spLocks noGrp="1"/>
          </p:cNvSpPr>
          <p:nvPr>
            <p:ph type="ftr" sz="quarter" idx="11"/>
          </p:nvPr>
        </p:nvSpPr>
        <p:spPr/>
        <p:txBody>
          <a:bodyPr/>
          <a:lstStyle/>
          <a:p>
            <a:r>
              <a:rPr lang="el-GR" smtClean="0"/>
              <a:t>Η ΒΑΡΥΤΗΤΑ</a:t>
            </a:r>
            <a:endParaRPr lang="el-GR"/>
          </a:p>
        </p:txBody>
      </p:sp>
      <p:sp>
        <p:nvSpPr>
          <p:cNvPr id="4" name="3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advTm="20000">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Κάντε κλικ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Κάντε κλικ για να επεξεργαστείτε τα στυλ κειμένου του υποδείγματος</a:t>
            </a:r>
          </a:p>
        </p:txBody>
      </p:sp>
      <p:sp>
        <p:nvSpPr>
          <p:cNvPr id="5" name="4 - Θέση ημερομηνίας"/>
          <p:cNvSpPr>
            <a:spLocks noGrp="1"/>
          </p:cNvSpPr>
          <p:nvPr>
            <p:ph type="dt" sz="half" idx="10"/>
          </p:nvPr>
        </p:nvSpPr>
        <p:spPr>
          <a:xfrm flipH="1" flipV="1">
            <a:off x="1571604" y="5312108"/>
            <a:ext cx="71438" cy="45719"/>
          </a:xfrm>
          <a:prstGeom prst="rect">
            <a:avLst/>
          </a:prstGeom>
        </p:spPr>
        <p:txBody>
          <a:bodyPr/>
          <a:lstStyle/>
          <a:p>
            <a:fld id="{DD1557A8-6A75-47A0-BC2A-50D42FACA8E4}" type="datetime1">
              <a:rPr lang="el-GR" smtClean="0"/>
              <a:pPr/>
              <a:t>24/4/2018</a:t>
            </a:fld>
            <a:endParaRPr lang="el-GR"/>
          </a:p>
        </p:txBody>
      </p:sp>
      <p:sp>
        <p:nvSpPr>
          <p:cNvPr id="6" name="5 - Θέση υποσέλιδου"/>
          <p:cNvSpPr>
            <a:spLocks noGrp="1"/>
          </p:cNvSpPr>
          <p:nvPr>
            <p:ph type="ftr" sz="quarter" idx="11"/>
          </p:nvPr>
        </p:nvSpPr>
        <p:spPr/>
        <p:txBody>
          <a:bodyPr/>
          <a:lstStyle/>
          <a:p>
            <a:r>
              <a:rPr lang="el-GR" smtClean="0"/>
              <a:t>Η ΒΑΡΥΤΗΤΑ</a:t>
            </a:r>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advTm="20000">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Κάντε κλικ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Κάντε κλικ για να επεξεργαστείτε τα στυλ κειμένου του υποδείγματος</a:t>
            </a:r>
          </a:p>
        </p:txBody>
      </p:sp>
      <p:sp>
        <p:nvSpPr>
          <p:cNvPr id="5" name="4 - Θέση ημερομηνίας"/>
          <p:cNvSpPr>
            <a:spLocks noGrp="1"/>
          </p:cNvSpPr>
          <p:nvPr>
            <p:ph type="dt" sz="half" idx="10"/>
          </p:nvPr>
        </p:nvSpPr>
        <p:spPr>
          <a:xfrm flipH="1" flipV="1">
            <a:off x="1571604" y="5312108"/>
            <a:ext cx="71438" cy="45719"/>
          </a:xfrm>
          <a:prstGeom prst="rect">
            <a:avLst/>
          </a:prstGeom>
        </p:spPr>
        <p:txBody>
          <a:bodyPr/>
          <a:lstStyle/>
          <a:p>
            <a:fld id="{076B35B2-DBFA-423A-BD4C-FC5A3841B6BF}" type="datetime1">
              <a:rPr lang="el-GR" smtClean="0"/>
              <a:pPr/>
              <a:t>24/4/2018</a:t>
            </a:fld>
            <a:endParaRPr lang="el-GR"/>
          </a:p>
        </p:txBody>
      </p:sp>
      <p:sp>
        <p:nvSpPr>
          <p:cNvPr id="6" name="5 - Θέση υποσέλιδου"/>
          <p:cNvSpPr>
            <a:spLocks noGrp="1"/>
          </p:cNvSpPr>
          <p:nvPr>
            <p:ph type="ftr" sz="quarter" idx="11"/>
          </p:nvPr>
        </p:nvSpPr>
        <p:spPr/>
        <p:txBody>
          <a:bodyPr/>
          <a:lstStyle/>
          <a:p>
            <a:r>
              <a:rPr lang="el-GR" smtClean="0"/>
              <a:t>Η ΒΑΡΥΤΗΤΑ</a:t>
            </a:r>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advTm="20000">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υποσέλιδου"/>
          <p:cNvSpPr>
            <a:spLocks noGrp="1"/>
          </p:cNvSpPr>
          <p:nvPr>
            <p:ph type="ftr" sz="quarter" idx="3"/>
          </p:nvPr>
        </p:nvSpPr>
        <p:spPr>
          <a:xfrm>
            <a:off x="1000100" y="6357958"/>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dirty="0" smtClean="0"/>
              <a:t>Η ΒΑΡΥΤΗΤΑ</a:t>
            </a:r>
            <a:endParaRPr lang="el-GR" dirty="0"/>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l-GR" dirty="0" smtClean="0"/>
              <a:t>1</a:t>
            </a:r>
            <a:endParaRPr lang="el-GR" dirty="0"/>
          </a:p>
        </p:txBody>
      </p:sp>
      <p:sp>
        <p:nvSpPr>
          <p:cNvPr id="7" name="6 - Ορθογώνιο"/>
          <p:cNvSpPr/>
          <p:nvPr/>
        </p:nvSpPr>
        <p:spPr>
          <a:xfrm>
            <a:off x="0" y="0"/>
            <a:ext cx="9144000" cy="157161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8" name="7 - Εικόνα" descr="uowm-logo_1.png"/>
          <p:cNvPicPr>
            <a:picLocks noChangeAspect="1"/>
          </p:cNvPicPr>
          <p:nvPr/>
        </p:nvPicPr>
        <p:blipFill>
          <a:blip r:embed="rId13" cstate="print"/>
          <a:stretch>
            <a:fillRect/>
          </a:stretch>
        </p:blipFill>
        <p:spPr>
          <a:xfrm>
            <a:off x="0" y="0"/>
            <a:ext cx="1357290" cy="957597"/>
          </a:xfrm>
          <a:prstGeom prst="rect">
            <a:avLst/>
          </a:prstGeom>
        </p:spPr>
      </p:pic>
      <p:pic>
        <p:nvPicPr>
          <p:cNvPr id="9" name="8 - Εικόνα" descr="5887420-sir+isaac+newton+5.jpg"/>
          <p:cNvPicPr>
            <a:picLocks noChangeAspect="1"/>
          </p:cNvPicPr>
          <p:nvPr/>
        </p:nvPicPr>
        <p:blipFill>
          <a:blip r:embed="rId14" cstate="print"/>
          <a:stretch>
            <a:fillRect/>
          </a:stretch>
        </p:blipFill>
        <p:spPr>
          <a:xfrm>
            <a:off x="0" y="5439413"/>
            <a:ext cx="1142976" cy="1418587"/>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20000">
    <p:wheel spokes="8"/>
  </p:transition>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normAutofit fontScale="90000"/>
          </a:bodyPr>
          <a:lstStyle/>
          <a:p>
            <a:r>
              <a:rPr lang="el-GR" b="1" dirty="0" smtClean="0">
                <a:solidFill>
                  <a:schemeClr val="accent2">
                    <a:lumMod val="75000"/>
                  </a:schemeClr>
                </a:solidFill>
              </a:rPr>
              <a:t>ΠΛΗΡΟΦΟΡΙΚΗ ΚΑΙ ΝΕΕΣ ΤΕΧΝΟΛΟΓΙΕΣ ΣΤΗΝ ΕΚΠΑΙΔΕΥΣΗ</a:t>
            </a:r>
            <a:endParaRPr lang="el-GR" b="1" dirty="0">
              <a:solidFill>
                <a:schemeClr val="accent2">
                  <a:lumMod val="75000"/>
                </a:schemeClr>
              </a:solidFill>
            </a:endParaRPr>
          </a:p>
        </p:txBody>
      </p:sp>
      <p:sp>
        <p:nvSpPr>
          <p:cNvPr id="3" name="2 - Υπότιτλος"/>
          <p:cNvSpPr>
            <a:spLocks noGrp="1"/>
          </p:cNvSpPr>
          <p:nvPr>
            <p:ph type="subTitle" idx="1"/>
          </p:nvPr>
        </p:nvSpPr>
        <p:spPr/>
        <p:txBody>
          <a:bodyPr/>
          <a:lstStyle/>
          <a:p>
            <a:r>
              <a:rPr lang="el-GR" b="1" dirty="0" err="1" smtClean="0">
                <a:solidFill>
                  <a:schemeClr val="tx1">
                    <a:lumMod val="95000"/>
                    <a:lumOff val="5000"/>
                  </a:schemeClr>
                </a:solidFill>
              </a:rPr>
              <a:t>Κούρτης</a:t>
            </a:r>
            <a:r>
              <a:rPr lang="el-GR" b="1" dirty="0" smtClean="0">
                <a:solidFill>
                  <a:schemeClr val="tx1">
                    <a:lumMod val="95000"/>
                    <a:lumOff val="5000"/>
                  </a:schemeClr>
                </a:solidFill>
              </a:rPr>
              <a:t> Δημήτρης</a:t>
            </a:r>
          </a:p>
          <a:p>
            <a:r>
              <a:rPr lang="el-GR" b="1" dirty="0" smtClean="0">
                <a:solidFill>
                  <a:schemeClr val="tx1">
                    <a:lumMod val="95000"/>
                    <a:lumOff val="5000"/>
                  </a:schemeClr>
                </a:solidFill>
              </a:rPr>
              <a:t>Α.Ε.Μ: 4458</a:t>
            </a:r>
            <a:endParaRPr lang="el-GR" b="1" dirty="0">
              <a:solidFill>
                <a:schemeClr val="tx1">
                  <a:lumMod val="95000"/>
                  <a:lumOff val="5000"/>
                </a:schemeClr>
              </a:solidFill>
            </a:endParaRPr>
          </a:p>
        </p:txBody>
      </p:sp>
      <p:sp>
        <p:nvSpPr>
          <p:cNvPr id="4" name="3 - Ορθογώνιο"/>
          <p:cNvSpPr/>
          <p:nvPr/>
        </p:nvSpPr>
        <p:spPr>
          <a:xfrm>
            <a:off x="0" y="0"/>
            <a:ext cx="9144000" cy="157161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5" name="4 - Εικόνα" descr="uowm-logo_1.png"/>
          <p:cNvPicPr>
            <a:picLocks noChangeAspect="1"/>
          </p:cNvPicPr>
          <p:nvPr/>
        </p:nvPicPr>
        <p:blipFill>
          <a:blip r:embed="rId2" cstate="print"/>
          <a:stretch>
            <a:fillRect/>
          </a:stretch>
        </p:blipFill>
        <p:spPr>
          <a:xfrm>
            <a:off x="0" y="0"/>
            <a:ext cx="1357290" cy="957597"/>
          </a:xfrm>
          <a:prstGeom prst="rect">
            <a:avLst/>
          </a:prstGeom>
        </p:spPr>
      </p:pic>
      <p:pic>
        <p:nvPicPr>
          <p:cNvPr id="6" name="5 - Εικόνα" descr="5887420-sir+isaac+newton+5.jpg"/>
          <p:cNvPicPr>
            <a:picLocks noChangeAspect="1"/>
          </p:cNvPicPr>
          <p:nvPr/>
        </p:nvPicPr>
        <p:blipFill>
          <a:blip r:embed="rId3" cstate="print"/>
          <a:stretch>
            <a:fillRect/>
          </a:stretch>
        </p:blipFill>
        <p:spPr>
          <a:xfrm>
            <a:off x="0" y="5439413"/>
            <a:ext cx="1142976" cy="1418587"/>
          </a:xfrm>
          <a:prstGeom prst="rect">
            <a:avLst/>
          </a:prstGeom>
        </p:spPr>
      </p:pic>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1</a:t>
            </a:fld>
            <a:endParaRPr lang="el-GR"/>
          </a:p>
        </p:txBody>
      </p:sp>
      <p:sp>
        <p:nvSpPr>
          <p:cNvPr id="8" name="7 - Θέση υποσέλιδου"/>
          <p:cNvSpPr>
            <a:spLocks noGrp="1"/>
          </p:cNvSpPr>
          <p:nvPr>
            <p:ph type="ftr" sz="quarter" idx="11"/>
          </p:nvPr>
        </p:nvSpPr>
        <p:spPr/>
        <p:txBody>
          <a:bodyPr/>
          <a:lstStyle/>
          <a:p>
            <a:r>
              <a:rPr lang="el-GR" smtClean="0"/>
              <a:t>Η ΒΑΡΥΤΗΤΑ</a:t>
            </a:r>
            <a:endParaRPr lang="el-GR"/>
          </a:p>
        </p:txBody>
      </p:sp>
    </p:spTree>
  </p:cSld>
  <p:clrMapOvr>
    <a:masterClrMapping/>
  </p:clrMapOvr>
  <p:transition advTm="20000">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642918"/>
            <a:ext cx="8258204" cy="774720"/>
          </a:xfrm>
        </p:spPr>
        <p:txBody>
          <a:bodyPr/>
          <a:lstStyle/>
          <a:p>
            <a:endParaRPr lang="el-GR" dirty="0"/>
          </a:p>
        </p:txBody>
      </p:sp>
      <p:sp>
        <p:nvSpPr>
          <p:cNvPr id="3" name="2 - Θέση περιεχομένου"/>
          <p:cNvSpPr>
            <a:spLocks noGrp="1"/>
          </p:cNvSpPr>
          <p:nvPr>
            <p:ph idx="1"/>
          </p:nvPr>
        </p:nvSpPr>
        <p:spPr/>
        <p:txBody>
          <a:bodyPr>
            <a:normAutofit fontScale="77500" lnSpcReduction="20000"/>
          </a:bodyPr>
          <a:lstStyle/>
          <a:p>
            <a:pPr algn="ctr"/>
            <a:r>
              <a:rPr lang="en-US" dirty="0" smtClean="0"/>
              <a:t>Gravity, or gravitation, is a natural phenomenon by which all things with mass are brought toward (or gravitate toward) one another, including objects ranging from atoms and photons, to planets and stars. Since energy and mass are equivalent, all forms of energy (including light) cause gravitation and are under the influence of it. On Earth, gravity gives weight to physical objects, and the Moon's gravity causes the ocean tides. The gravitational attraction of the original gaseous matter present in the Universe caused it to begin coalescing, forming stars – and for the stars to group together into galaxies – so gravity is responsible for many of the large scale structures in the Universe. Gravity has an infinite range, although its effects become increasingly weaker on farther objects.</a:t>
            </a:r>
            <a:endParaRPr lang="el-GR" dirty="0"/>
          </a:p>
        </p:txBody>
      </p:sp>
      <p:sp>
        <p:nvSpPr>
          <p:cNvPr id="4" name="3 - Στρογγυλεμένο ορθογώνιο"/>
          <p:cNvSpPr/>
          <p:nvPr/>
        </p:nvSpPr>
        <p:spPr>
          <a:xfrm>
            <a:off x="214282" y="428604"/>
            <a:ext cx="8715436" cy="1000132"/>
          </a:xfrm>
          <a:prstGeom prst="round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4400" b="1" dirty="0" smtClean="0"/>
              <a:t>Η ΒΑΡΥΤΗΤΑ</a:t>
            </a:r>
            <a:endParaRPr lang="el-GR" sz="4400" b="1" dirty="0"/>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2</a:t>
            </a:fld>
            <a:endParaRPr lang="el-GR"/>
          </a:p>
        </p:txBody>
      </p:sp>
      <p:sp>
        <p:nvSpPr>
          <p:cNvPr id="6" name="5 - Θέση υποσέλιδου"/>
          <p:cNvSpPr>
            <a:spLocks noGrp="1"/>
          </p:cNvSpPr>
          <p:nvPr>
            <p:ph type="ftr" sz="quarter" idx="11"/>
          </p:nvPr>
        </p:nvSpPr>
        <p:spPr/>
        <p:txBody>
          <a:bodyPr/>
          <a:lstStyle/>
          <a:p>
            <a:r>
              <a:rPr lang="el-GR" smtClean="0"/>
              <a:t>Η ΒΑΡΥΤΗΤΑ</a:t>
            </a:r>
            <a:endParaRPr lang="el-GR"/>
          </a:p>
        </p:txBody>
      </p:sp>
    </p:spTree>
  </p:cSld>
  <p:clrMapOvr>
    <a:masterClrMapping/>
  </p:clrMapOvr>
  <p:transition advTm="20000">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1600200"/>
            <a:ext cx="8229600" cy="5257800"/>
          </a:xfrm>
        </p:spPr>
        <p:txBody>
          <a:bodyPr>
            <a:normAutofit fontScale="47500" lnSpcReduction="20000"/>
          </a:bodyPr>
          <a:lstStyle/>
          <a:p>
            <a:pPr algn="ctr"/>
            <a:r>
              <a:rPr lang="en-US" sz="4200" dirty="0" smtClean="0"/>
              <a:t>In 1687, English mathematician Sir Isaac Newton published Principia, which hypothesizes the inverse-square law of universal gravitation. In his own words, "I deduced that the forces which keep the planets in their orbs must [be] reciprocally as the squares of their distances from the centers about which they revolve: and thereby compared the force requisite to keep the Moon in her Orb with the force of gravity at the surface of the Earth; and found them answer pretty nearly."[7] The equation is the following:</a:t>
            </a:r>
          </a:p>
          <a:p>
            <a:pPr algn="ctr"/>
            <a:r>
              <a:rPr lang="en-US" sz="4200" dirty="0" smtClean="0"/>
              <a:t>F = G m 1 m 2 r 2   {\</a:t>
            </a:r>
            <a:r>
              <a:rPr lang="en-US" sz="4200" dirty="0" err="1" smtClean="0"/>
              <a:t>displaystyle</a:t>
            </a:r>
            <a:r>
              <a:rPr lang="en-US" sz="4200" dirty="0" smtClean="0"/>
              <a:t> F=G{\</a:t>
            </a:r>
            <a:r>
              <a:rPr lang="en-US" sz="4200" dirty="0" err="1" smtClean="0"/>
              <a:t>frac</a:t>
            </a:r>
            <a:r>
              <a:rPr lang="en-US" sz="4200" dirty="0" smtClean="0"/>
              <a:t> {m_{1}m_{2}}{r^{2}}}\ } </a:t>
            </a:r>
          </a:p>
          <a:p>
            <a:pPr algn="ctr"/>
            <a:r>
              <a:rPr lang="en-US" sz="4200" dirty="0" smtClean="0"/>
              <a:t>Where F is the force, m1 and m2 are the masses of the objects interacting, r is the distance between the centers of the masses and G is the gravitational constant.</a:t>
            </a:r>
          </a:p>
          <a:p>
            <a:pPr algn="ctr"/>
            <a:r>
              <a:rPr lang="en-US" sz="4200" dirty="0" smtClean="0"/>
              <a:t>Newton's theory enjoyed its greatest success when it was used to predict the existence of Neptune based on motions of Uranus that could not be accounted for by the actions of the other planets. Calculations by both John Couch Adams and </a:t>
            </a:r>
            <a:r>
              <a:rPr lang="en-US" sz="4200" dirty="0" err="1" smtClean="0"/>
              <a:t>Urbain</a:t>
            </a:r>
            <a:r>
              <a:rPr lang="en-US" sz="4200" dirty="0" smtClean="0"/>
              <a:t> Le </a:t>
            </a:r>
            <a:r>
              <a:rPr lang="en-US" sz="4200" dirty="0" err="1" smtClean="0"/>
              <a:t>Verrier</a:t>
            </a:r>
            <a:r>
              <a:rPr lang="en-US" sz="4200" dirty="0" smtClean="0"/>
              <a:t> predicted the general position of the planet, and Le </a:t>
            </a:r>
            <a:r>
              <a:rPr lang="en-US" sz="4200" dirty="0" err="1" smtClean="0"/>
              <a:t>Verrier's</a:t>
            </a:r>
            <a:r>
              <a:rPr lang="en-US" sz="4200" dirty="0" smtClean="0"/>
              <a:t> calculations are what led Johann Gottfried Galle to the discovery of Neptune.</a:t>
            </a:r>
          </a:p>
          <a:p>
            <a:endParaRPr lang="el-GR" dirty="0"/>
          </a:p>
        </p:txBody>
      </p:sp>
      <p:sp>
        <p:nvSpPr>
          <p:cNvPr id="4" name="3 - Τίτλος"/>
          <p:cNvSpPr>
            <a:spLocks noGrp="1"/>
          </p:cNvSpPr>
          <p:nvPr>
            <p:ph type="title"/>
          </p:nvPr>
        </p:nvSpPr>
        <p:spPr>
          <a:xfrm>
            <a:off x="357158" y="642918"/>
            <a:ext cx="8229600" cy="1143000"/>
          </a:xfrm>
          <a:prstGeom prst="round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l-GR" sz="4000" b="1" dirty="0" smtClean="0"/>
              <a:t>ΠΟΙΟΣ ΑΝΑΚΑΛΥΨΕ ΤΗ ΒΑΡΥΤΗΤΑ</a:t>
            </a:r>
            <a:endParaRPr lang="el-GR" sz="4000" b="1" dirty="0"/>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3</a:t>
            </a:fld>
            <a:endParaRPr lang="el-GR"/>
          </a:p>
        </p:txBody>
      </p:sp>
      <p:sp>
        <p:nvSpPr>
          <p:cNvPr id="6" name="5 - Θέση υποσέλιδου"/>
          <p:cNvSpPr>
            <a:spLocks noGrp="1"/>
          </p:cNvSpPr>
          <p:nvPr>
            <p:ph type="ftr" sz="quarter" idx="11"/>
          </p:nvPr>
        </p:nvSpPr>
        <p:spPr/>
        <p:txBody>
          <a:bodyPr/>
          <a:lstStyle/>
          <a:p>
            <a:r>
              <a:rPr lang="el-GR" smtClean="0"/>
              <a:t>Η ΒΑΡΥΤΗΤΑ</a:t>
            </a:r>
            <a:endParaRPr lang="el-GR"/>
          </a:p>
        </p:txBody>
      </p:sp>
    </p:spTree>
  </p:cSld>
  <p:clrMapOvr>
    <a:masterClrMapping/>
  </p:clrMapOvr>
  <p:transition advTm="20000">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 Θέση περιεχομένου"/>
          <p:cNvGraphicFramePr>
            <a:graphicFrameLocks noGrp="1"/>
          </p:cNvGraphicFramePr>
          <p:nvPr>
            <p:ph idx="1"/>
          </p:nvPr>
        </p:nvGraphicFramePr>
        <p:xfrm>
          <a:off x="428596" y="1857364"/>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4" name="3 - Τίτλος"/>
          <p:cNvSpPr>
            <a:spLocks noGrp="1"/>
          </p:cNvSpPr>
          <p:nvPr>
            <p:ph type="title"/>
          </p:nvPr>
        </p:nvSpPr>
        <p:spPr>
          <a:xfrm>
            <a:off x="142844" y="642918"/>
            <a:ext cx="8858312" cy="1143000"/>
          </a:xfrm>
          <a:prstGeom prst="round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l-GR" sz="4000" b="1" dirty="0" smtClean="0"/>
              <a:t>ΠΩΣ ΜΑΣ ΕΠΗΡΕΑΖΕΙ Η ΒΑΡΥΤΗΤΑ</a:t>
            </a:r>
            <a:endParaRPr lang="el-GR" sz="4000" b="1" dirty="0"/>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4</a:t>
            </a:fld>
            <a:endParaRPr lang="el-GR"/>
          </a:p>
        </p:txBody>
      </p:sp>
      <p:sp>
        <p:nvSpPr>
          <p:cNvPr id="7" name="6 - Θέση υποσέλιδου"/>
          <p:cNvSpPr>
            <a:spLocks noGrp="1"/>
          </p:cNvSpPr>
          <p:nvPr>
            <p:ph type="ftr" sz="quarter" idx="11"/>
          </p:nvPr>
        </p:nvSpPr>
        <p:spPr/>
        <p:txBody>
          <a:bodyPr/>
          <a:lstStyle/>
          <a:p>
            <a:r>
              <a:rPr lang="el-GR" smtClean="0"/>
              <a:t>Η ΒΑΡΥΤΗΤΑ</a:t>
            </a:r>
            <a:endParaRPr lang="el-GR"/>
          </a:p>
        </p:txBody>
      </p:sp>
    </p:spTree>
  </p:cSld>
  <p:clrMapOvr>
    <a:masterClrMapping/>
  </p:clrMapOvr>
  <p:transition advTm="20000">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4000" dirty="0" smtClean="0">
                <a:solidFill>
                  <a:schemeClr val="bg1"/>
                </a:solidFill>
              </a:rPr>
              <a:t>Η ΒΑΡΥΤΗΤΑ ΣΤΗ ΣΕΛΗΝΗ</a:t>
            </a:r>
            <a:endParaRPr lang="el-GR" sz="4000" dirty="0">
              <a:solidFill>
                <a:schemeClr val="bg1"/>
              </a:solidFill>
            </a:endParaRPr>
          </a:p>
        </p:txBody>
      </p:sp>
      <p:sp>
        <p:nvSpPr>
          <p:cNvPr id="3" name="2 - Θέση περιεχομένου"/>
          <p:cNvSpPr>
            <a:spLocks noGrp="1"/>
          </p:cNvSpPr>
          <p:nvPr>
            <p:ph idx="1"/>
          </p:nvPr>
        </p:nvSpPr>
        <p:spPr>
          <a:xfrm>
            <a:off x="428596" y="1857364"/>
            <a:ext cx="8229600" cy="4257691"/>
          </a:xfrm>
        </p:spPr>
        <p:txBody>
          <a:bodyPr>
            <a:normAutofit fontScale="92500" lnSpcReduction="20000"/>
          </a:bodyPr>
          <a:lstStyle/>
          <a:p>
            <a:pPr>
              <a:buFont typeface="Wingdings" pitchFamily="2" charset="2"/>
              <a:buChar char="Ø"/>
            </a:pPr>
            <a:r>
              <a:rPr lang="en-US" sz="2000" dirty="0" smtClean="0"/>
              <a:t>The acceleration due to gravity on the surface of the Moon is about 1.625 m/s2, about 16.6% that on Earth's surface or 0.16 ɡ.[1] Over the entire surface, the variation in gravitational acceleration is about 0.0253 m/s2 (1.6% of the acceleration due to gravity). Because weight is directly dependent upon gravitational acceleration, things on the Moon will weigh only 16.6% of what they weigh on the Earth.</a:t>
            </a:r>
          </a:p>
          <a:p>
            <a:pPr>
              <a:buFont typeface="Wingdings" pitchFamily="2" charset="2"/>
              <a:buChar char="Ø"/>
            </a:pPr>
            <a:r>
              <a:rPr lang="en-US" sz="2000" dirty="0" smtClean="0"/>
              <a:t>The gravitational field of the Moon has been measured by tracking the radio signals emitted by orbiting spacecraft. The principle used depends on the Doppler effect, whereby the line-of-sight spacecraft acceleration can be measured by small shifts in frequency of the radio signal, and the measurement of the distance from the spacecraft to a station on Earth. Since the gravitational field of the Moon affects the orbit of a spacecraft, one can use these tracking data to detect gravity anomalies. However, because of the Moon's synchronous rotation it is not possible to track spacecraft from Earth much beyond the limbs of the Moon, so until the recent GRAIL mission the far-side gravity field was not accurately known.</a:t>
            </a:r>
          </a:p>
          <a:p>
            <a:endParaRPr lang="el-GR" sz="1600" dirty="0"/>
          </a:p>
        </p:txBody>
      </p:sp>
      <p:sp>
        <p:nvSpPr>
          <p:cNvPr id="4" name="3 - Θέση αριθμού διαφάνειας"/>
          <p:cNvSpPr>
            <a:spLocks noGrp="1"/>
          </p:cNvSpPr>
          <p:nvPr>
            <p:ph type="sldNum" sz="quarter" idx="12"/>
          </p:nvPr>
        </p:nvSpPr>
        <p:spPr/>
        <p:txBody>
          <a:bodyPr/>
          <a:lstStyle/>
          <a:p>
            <a:fld id="{D3F1D1C4-C2D9-4231-9FB2-B2D9D97AA41D}" type="slidenum">
              <a:rPr lang="el-GR" smtClean="0"/>
              <a:pPr/>
              <a:t>5</a:t>
            </a:fld>
            <a:endParaRPr lang="el-GR"/>
          </a:p>
        </p:txBody>
      </p:sp>
      <p:sp>
        <p:nvSpPr>
          <p:cNvPr id="5" name="4 - Θέση υποσέλιδου"/>
          <p:cNvSpPr>
            <a:spLocks noGrp="1"/>
          </p:cNvSpPr>
          <p:nvPr>
            <p:ph type="ftr" sz="quarter" idx="11"/>
          </p:nvPr>
        </p:nvSpPr>
        <p:spPr/>
        <p:txBody>
          <a:bodyPr/>
          <a:lstStyle/>
          <a:p>
            <a:r>
              <a:rPr lang="el-GR" dirty="0" smtClean="0"/>
              <a:t>Η ΒΑΡΥΤΗΤΑ</a:t>
            </a:r>
            <a:endParaRPr lang="el-GR" dirty="0"/>
          </a:p>
        </p:txBody>
      </p:sp>
    </p:spTree>
  </p:cSld>
  <p:clrMapOvr>
    <a:masterClrMapping/>
  </p:clrMapOvr>
  <p:transition advTm="20000">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solidFill>
                  <a:schemeClr val="bg1"/>
                </a:solidFill>
              </a:rPr>
              <a:t>ΕΠΙΛΟΓΟΣ</a:t>
            </a:r>
            <a:endParaRPr lang="el-GR" dirty="0">
              <a:solidFill>
                <a:schemeClr val="bg1"/>
              </a:solidFill>
            </a:endParaRPr>
          </a:p>
        </p:txBody>
      </p:sp>
      <p:sp>
        <p:nvSpPr>
          <p:cNvPr id="3" name="2 - Θέση περιεχομένου"/>
          <p:cNvSpPr>
            <a:spLocks noGrp="1"/>
          </p:cNvSpPr>
          <p:nvPr>
            <p:ph idx="1"/>
          </p:nvPr>
        </p:nvSpPr>
        <p:spPr>
          <a:noFill/>
        </p:spPr>
        <p:txBody>
          <a:bodyPr/>
          <a:lstStyle/>
          <a:p>
            <a:pPr>
              <a:buNone/>
            </a:pPr>
            <a:r>
              <a:rPr lang="el-GR" dirty="0" smtClean="0"/>
              <a:t>                </a:t>
            </a:r>
          </a:p>
          <a:p>
            <a:pPr>
              <a:buNone/>
            </a:pPr>
            <a:r>
              <a:rPr lang="el-GR" dirty="0" smtClean="0"/>
              <a:t> </a:t>
            </a:r>
            <a:r>
              <a:rPr lang="el-GR" dirty="0" smtClean="0"/>
              <a:t>                      </a:t>
            </a:r>
            <a:r>
              <a:rPr lang="el-GR" b="1" i="1" dirty="0" smtClean="0">
                <a:solidFill>
                  <a:schemeClr val="tx2">
                    <a:lumMod val="75000"/>
                  </a:schemeClr>
                </a:solidFill>
              </a:rPr>
              <a:t>ΣΑΣ ΕΥΧΑΡΙΣΤΩ ΠΟΛΥ</a:t>
            </a:r>
            <a:endParaRPr lang="el-GR" b="1" i="1" dirty="0">
              <a:solidFill>
                <a:schemeClr val="tx2">
                  <a:lumMod val="75000"/>
                </a:schemeClr>
              </a:solidFill>
            </a:endParaRPr>
          </a:p>
        </p:txBody>
      </p:sp>
      <p:sp>
        <p:nvSpPr>
          <p:cNvPr id="4" name="3 - Θέση αριθμού διαφάνειας"/>
          <p:cNvSpPr>
            <a:spLocks noGrp="1"/>
          </p:cNvSpPr>
          <p:nvPr>
            <p:ph type="sldNum" sz="quarter" idx="12"/>
          </p:nvPr>
        </p:nvSpPr>
        <p:spPr/>
        <p:txBody>
          <a:bodyPr/>
          <a:lstStyle/>
          <a:p>
            <a:fld id="{D3F1D1C4-C2D9-4231-9FB2-B2D9D97AA41D}" type="slidenum">
              <a:rPr lang="el-GR" smtClean="0"/>
              <a:pPr/>
              <a:t>6</a:t>
            </a:fld>
            <a:endParaRPr lang="el-GR"/>
          </a:p>
        </p:txBody>
      </p:sp>
      <p:sp>
        <p:nvSpPr>
          <p:cNvPr id="5" name="4 - Θέση υποσέλιδου"/>
          <p:cNvSpPr>
            <a:spLocks noGrp="1"/>
          </p:cNvSpPr>
          <p:nvPr>
            <p:ph type="ftr" sz="quarter" idx="11"/>
          </p:nvPr>
        </p:nvSpPr>
        <p:spPr/>
        <p:txBody>
          <a:bodyPr/>
          <a:lstStyle/>
          <a:p>
            <a:r>
              <a:rPr lang="el-GR" smtClean="0"/>
              <a:t>Η ΒΑΡΥΤΗΤΑ</a:t>
            </a:r>
            <a:endParaRPr lang="el-GR"/>
          </a:p>
        </p:txBody>
      </p:sp>
      <p:pic>
        <p:nvPicPr>
          <p:cNvPr id="7" name="6 - Εικόνα" descr="Newton_apple.jpg"/>
          <p:cNvPicPr>
            <a:picLocks noChangeAspect="1"/>
          </p:cNvPicPr>
          <p:nvPr/>
        </p:nvPicPr>
        <p:blipFill>
          <a:blip r:embed="rId2" cstate="print"/>
          <a:stretch>
            <a:fillRect/>
          </a:stretch>
        </p:blipFill>
        <p:spPr>
          <a:xfrm>
            <a:off x="3143240" y="3071810"/>
            <a:ext cx="2759103" cy="2782957"/>
          </a:xfrm>
          <a:prstGeom prst="rect">
            <a:avLst/>
          </a:prstGeom>
        </p:spPr>
      </p:pic>
    </p:spTree>
  </p:cSld>
  <p:clrMapOvr>
    <a:masterClrMapping/>
  </p:clrMapOvr>
  <p:transition advTm="20000">
    <p:wheel spokes="8"/>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61</TotalTime>
  <Words>282</Words>
  <Application>Microsoft Office PowerPoint</Application>
  <PresentationFormat>Προβολή στην οθόνη (4:3)</PresentationFormat>
  <Paragraphs>34</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ΠΛΗΡΟΦΟΡΙΚΗ ΚΑΙ ΝΕΕΣ ΤΕΧΝΟΛΟΓΙΕΣ ΣΤΗΝ ΕΚΠΑΙΔΕΥΣΗ</vt:lpstr>
      <vt:lpstr>Διαφάνεια 2</vt:lpstr>
      <vt:lpstr>ΠΟΙΟΣ ΑΝΑΚΑΛΥΨΕ ΤΗ ΒΑΡΥΤΗΤΑ</vt:lpstr>
      <vt:lpstr>ΠΩΣ ΜΑΣ ΕΠΗΡΕΑΖΕΙ Η ΒΑΡΥΤΗΤΑ</vt:lpstr>
      <vt:lpstr>Η ΒΑΡΥΤΗΤΑ ΣΤΗ ΣΕΛΗΝΗ</vt:lpstr>
      <vt:lpstr>ΕΠΙΛΟΓΟΣ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ΕΝΝΟΙΑ ΤΗΣ ΒΑΡΥΤΗΤΑΣ</dc:title>
  <dc:creator>Jim</dc:creator>
  <cp:lastModifiedBy>Jim</cp:lastModifiedBy>
  <cp:revision>10</cp:revision>
  <dcterms:created xsi:type="dcterms:W3CDTF">2018-04-18T11:17:49Z</dcterms:created>
  <dcterms:modified xsi:type="dcterms:W3CDTF">2018-04-24T00:24:31Z</dcterms:modified>
</cp:coreProperties>
</file>